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71" r:id="rId8"/>
    <p:sldId id="262" r:id="rId9"/>
    <p:sldId id="283" r:id="rId10"/>
    <p:sldId id="263" r:id="rId11"/>
    <p:sldId id="264" r:id="rId12"/>
    <p:sldId id="265" r:id="rId13"/>
    <p:sldId id="281" r:id="rId14"/>
    <p:sldId id="266" r:id="rId15"/>
    <p:sldId id="284" r:id="rId16"/>
    <p:sldId id="290" r:id="rId17"/>
    <p:sldId id="272" r:id="rId18"/>
    <p:sldId id="270" r:id="rId19"/>
    <p:sldId id="269" r:id="rId20"/>
    <p:sldId id="279" r:id="rId21"/>
    <p:sldId id="288" r:id="rId22"/>
    <p:sldId id="280" r:id="rId23"/>
    <p:sldId id="289" r:id="rId24"/>
    <p:sldId id="285" r:id="rId25"/>
    <p:sldId id="28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Le professeur _______ donne un </a:t>
            </a:r>
            <a:r>
              <a:rPr lang="fr-FR" sz="4000" dirty="0" err="1" smtClean="0">
                <a:latin typeface="Dimbo" panose="020B0603010101010101" pitchFamily="34" charset="0"/>
              </a:rPr>
              <a:t>Starbust</a:t>
            </a:r>
            <a:r>
              <a:rPr lang="fr-FR" sz="4000" dirty="0" smtClean="0">
                <a:latin typeface="Dimbo" panose="020B0603010101010101" pitchFamily="34" charset="0"/>
              </a:rPr>
              <a:t> parce que c’est son étudiant préféré.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La fille ________ vite parce qu’elle est en retard.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Les gnous _______ au lac, ils ne sont pas à la montagne.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‘</a:t>
            </a:r>
            <a:r>
              <a:rPr lang="fr-FR" sz="4000" u="sng" dirty="0" smtClean="0">
                <a:latin typeface="Dimbo" panose="020B0603010101010101" pitchFamily="34" charset="0"/>
              </a:rPr>
              <a:t>peut</a:t>
            </a:r>
            <a:r>
              <a:rPr lang="fr-FR" sz="4000" dirty="0" smtClean="0">
                <a:latin typeface="Dimbo" panose="020B0603010101010101" pitchFamily="34" charset="0"/>
              </a:rPr>
              <a:t>’ (</a:t>
            </a:r>
            <a:r>
              <a:rPr lang="fr-FR" sz="4000" dirty="0" err="1" smtClean="0">
                <a:latin typeface="Dimbo" panose="020B0603010101010101" pitchFamily="34" charset="0"/>
              </a:rPr>
              <a:t>can</a:t>
            </a:r>
            <a:r>
              <a:rPr lang="fr-FR" sz="4000" dirty="0" smtClean="0">
                <a:latin typeface="Dimbo" panose="020B0603010101010101" pitchFamily="34" charset="0"/>
              </a:rPr>
              <a:t>/</a:t>
            </a:r>
            <a:r>
              <a:rPr lang="fr-FR" sz="4000" dirty="0" err="1" smtClean="0">
                <a:latin typeface="Dimbo" panose="020B0603010101010101" pitchFamily="34" charset="0"/>
              </a:rPr>
              <a:t>is</a:t>
            </a:r>
            <a:r>
              <a:rPr lang="fr-FR" sz="4000" dirty="0" smtClean="0">
                <a:latin typeface="Dimbo" panose="020B0603010101010101" pitchFamily="34" charset="0"/>
              </a:rPr>
              <a:t> able to) to </a:t>
            </a:r>
            <a:r>
              <a:rPr lang="fr-FR" sz="4000" dirty="0" err="1" smtClean="0">
                <a:latin typeface="Dimbo" panose="020B0603010101010101" pitchFamily="34" charset="0"/>
              </a:rPr>
              <a:t>name</a:t>
            </a:r>
            <a:r>
              <a:rPr lang="fr-FR" sz="4000" dirty="0" smtClean="0">
                <a:latin typeface="Dimbo" panose="020B0603010101010101" pitchFamily="34" charset="0"/>
              </a:rPr>
              <a:t> the </a:t>
            </a:r>
            <a:r>
              <a:rPr lang="fr-FR" sz="4000" dirty="0" err="1" smtClean="0">
                <a:latin typeface="Dimbo" panose="020B0603010101010101" pitchFamily="34" charset="0"/>
              </a:rPr>
              <a:t>hiddent</a:t>
            </a:r>
            <a:r>
              <a:rPr lang="fr-FR" sz="4000" dirty="0" smtClean="0">
                <a:latin typeface="Dimbo" panose="020B0603010101010101" pitchFamily="34" charset="0"/>
              </a:rPr>
              <a:t> talent of one of </a:t>
            </a:r>
            <a:r>
              <a:rPr lang="fr-FR" sz="4000" dirty="0" err="1" smtClean="0">
                <a:latin typeface="Dimbo" panose="020B0603010101010101" pitchFamily="34" charset="0"/>
              </a:rPr>
              <a:t>your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classmates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Jean voit que Marc a trois </a:t>
            </a:r>
            <a:r>
              <a:rPr lang="fr-FR" sz="4000" dirty="0" err="1" smtClean="0">
                <a:latin typeface="Dimbo" panose="020B0603010101010101" pitchFamily="34" charset="0"/>
              </a:rPr>
              <a:t>Starbursts</a:t>
            </a:r>
            <a:r>
              <a:rPr lang="fr-FR" sz="4000" dirty="0" smtClean="0">
                <a:latin typeface="Dimbo" panose="020B0603010101010101" pitchFamily="34" charset="0"/>
              </a:rPr>
              <a:t>.  Jean ____________ les </a:t>
            </a:r>
            <a:r>
              <a:rPr lang="fr-FR" sz="4000" dirty="0" err="1" smtClean="0">
                <a:latin typeface="Dimbo" panose="020B0603010101010101" pitchFamily="34" charset="0"/>
              </a:rPr>
              <a:t>Starbursts</a:t>
            </a:r>
            <a:r>
              <a:rPr lang="fr-FR" sz="4000" dirty="0" smtClean="0">
                <a:latin typeface="Dimbo" panose="020B0603010101010101" pitchFamily="34" charset="0"/>
              </a:rPr>
              <a:t> en secret.  Il veut les manger!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phrase ‘vient de’ to </a:t>
            </a:r>
            <a:r>
              <a:rPr lang="fr-FR" sz="4000" dirty="0" err="1" smtClean="0">
                <a:latin typeface="Dimbo" panose="020B0603010101010101" pitchFamily="34" charset="0"/>
              </a:rPr>
              <a:t>make</a:t>
            </a:r>
            <a:r>
              <a:rPr lang="fr-FR" sz="4000" dirty="0" smtClean="0">
                <a:latin typeface="Dimbo" panose="020B0603010101010101" pitchFamily="34" charset="0"/>
              </a:rPr>
              <a:t> a </a:t>
            </a:r>
            <a:r>
              <a:rPr lang="fr-FR" sz="4000" dirty="0" err="1" smtClean="0">
                <a:latin typeface="Dimbo" panose="020B0603010101010101" pitchFamily="34" charset="0"/>
              </a:rPr>
              <a:t>statement</a:t>
            </a:r>
            <a:r>
              <a:rPr lang="fr-FR" sz="4000" dirty="0" smtClean="0">
                <a:latin typeface="Dimbo" panose="020B0603010101010101" pitchFamily="34" charset="0"/>
              </a:rPr>
              <a:t> about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someone</a:t>
            </a:r>
            <a:r>
              <a:rPr lang="fr-FR" sz="4000" dirty="0" smtClean="0">
                <a:latin typeface="Dimbo" panose="020B0603010101010101" pitchFamily="34" charset="0"/>
              </a:rPr>
              <a:t> in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class </a:t>
            </a:r>
            <a:r>
              <a:rPr lang="fr-FR" sz="4000" dirty="0" err="1" smtClean="0">
                <a:latin typeface="Dimbo" panose="020B0603010101010101" pitchFamily="34" charset="0"/>
              </a:rPr>
              <a:t>comes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Les filles _____________ très intelligentes!  Les garçons aussi!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75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801121"/>
            <a:ext cx="11797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What</a:t>
            </a:r>
            <a:r>
              <a:rPr lang="fr-FR" sz="4000" dirty="0" smtClean="0">
                <a:latin typeface="Dimbo" panose="020B0603010101010101" pitchFamily="34" charset="0"/>
              </a:rPr>
              <a:t> do French </a:t>
            </a:r>
            <a:r>
              <a:rPr lang="fr-FR" sz="4000" dirty="0" err="1" smtClean="0">
                <a:latin typeface="Dimbo" panose="020B0603010101010101" pitchFamily="34" charset="0"/>
              </a:rPr>
              <a:t>students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usually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say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their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teacher</a:t>
            </a:r>
            <a:r>
              <a:rPr lang="fr-FR" sz="4000" dirty="0" smtClean="0">
                <a:latin typeface="Dimbo" panose="020B0603010101010101" pitchFamily="34" charset="0"/>
              </a:rPr>
              <a:t> as </a:t>
            </a:r>
            <a:r>
              <a:rPr lang="fr-FR" sz="4000" dirty="0" err="1" smtClean="0">
                <a:latin typeface="Dimbo" panose="020B0603010101010101" pitchFamily="34" charset="0"/>
              </a:rPr>
              <a:t>they</a:t>
            </a:r>
            <a:r>
              <a:rPr lang="fr-FR" sz="4000" dirty="0" smtClean="0">
                <a:latin typeface="Dimbo" panose="020B0603010101010101" pitchFamily="34" charset="0"/>
              </a:rPr>
              <a:t> are </a:t>
            </a:r>
            <a:r>
              <a:rPr lang="fr-FR" sz="4000" dirty="0" err="1" smtClean="0">
                <a:latin typeface="Dimbo" panose="020B0603010101010101" pitchFamily="34" charset="0"/>
              </a:rPr>
              <a:t>leaving</a:t>
            </a:r>
            <a:r>
              <a:rPr lang="fr-FR" sz="4000" dirty="0" smtClean="0">
                <a:latin typeface="Dimbo" panose="020B0603010101010101" pitchFamily="34" charset="0"/>
              </a:rPr>
              <a:t> class?  </a:t>
            </a:r>
            <a:br>
              <a:rPr lang="fr-FR" sz="4000" dirty="0" smtClean="0">
                <a:latin typeface="Dimbo" panose="020B0603010101010101" pitchFamily="34" charset="0"/>
              </a:rPr>
            </a:br>
            <a:r>
              <a:rPr lang="fr-FR" sz="4000" dirty="0" smtClean="0">
                <a:latin typeface="Dimbo" panose="020B0603010101010101" pitchFamily="34" charset="0"/>
              </a:rPr>
              <a:t/>
            </a:r>
            <a:br>
              <a:rPr lang="fr-FR" sz="4000" dirty="0" smtClean="0">
                <a:latin typeface="Dimbo" panose="020B0603010101010101" pitchFamily="34" charset="0"/>
              </a:rPr>
            </a:br>
            <a:r>
              <a:rPr lang="fr-FR" sz="4000" dirty="0" smtClean="0">
                <a:latin typeface="Dimbo" panose="020B0603010101010101" pitchFamily="34" charset="0"/>
              </a:rPr>
              <a:t>(You </a:t>
            </a:r>
            <a:r>
              <a:rPr lang="fr-FR" sz="4000" dirty="0" err="1" smtClean="0">
                <a:latin typeface="Dimbo" panose="020B0603010101010101" pitchFamily="34" charset="0"/>
              </a:rPr>
              <a:t>also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should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say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to the </a:t>
            </a:r>
            <a:r>
              <a:rPr lang="fr-FR" sz="4000" dirty="0" err="1" smtClean="0">
                <a:latin typeface="Dimbo" panose="020B0603010101010101" pitchFamily="34" charset="0"/>
              </a:rPr>
              <a:t>employee</a:t>
            </a:r>
            <a:r>
              <a:rPr lang="fr-FR" sz="4000" dirty="0" smtClean="0">
                <a:latin typeface="Dimbo" panose="020B0603010101010101" pitchFamily="34" charset="0"/>
              </a:rPr>
              <a:t> as </a:t>
            </a:r>
            <a:r>
              <a:rPr lang="fr-FR" sz="4000" dirty="0" err="1" smtClean="0">
                <a:latin typeface="Dimbo" panose="020B0603010101010101" pitchFamily="34" charset="0"/>
              </a:rPr>
              <a:t>you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leave</a:t>
            </a:r>
            <a:r>
              <a:rPr lang="fr-FR" sz="4000" dirty="0" smtClean="0">
                <a:latin typeface="Dimbo" panose="020B0603010101010101" pitchFamily="34" charset="0"/>
              </a:rPr>
              <a:t> a French store, </a:t>
            </a:r>
            <a:r>
              <a:rPr lang="fr-FR" sz="4000" dirty="0" err="1" smtClean="0">
                <a:latin typeface="Dimbo" panose="020B0603010101010101" pitchFamily="34" charset="0"/>
              </a:rPr>
              <a:t>it’s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considered</a:t>
            </a:r>
            <a:r>
              <a:rPr lang="fr-FR" sz="4000" dirty="0" smtClean="0">
                <a:latin typeface="Dimbo" panose="020B0603010101010101" pitchFamily="34" charset="0"/>
              </a:rPr>
              <a:t> rude not to).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81303" y="1869743"/>
            <a:ext cx="9283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Dimbo" panose="020B0603010101010101" pitchFamily="34" charset="0"/>
              </a:rPr>
              <a:t>Name </a:t>
            </a:r>
            <a:r>
              <a:rPr lang="fr-FR" sz="4800" dirty="0" err="1" smtClean="0">
                <a:latin typeface="Dimbo" panose="020B0603010101010101" pitchFamily="34" charset="0"/>
              </a:rPr>
              <a:t>two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err="1" smtClean="0">
                <a:latin typeface="Dimbo" panose="020B0603010101010101" pitchFamily="34" charset="0"/>
              </a:rPr>
              <a:t>ways</a:t>
            </a:r>
            <a:r>
              <a:rPr lang="fr-FR" sz="4800" dirty="0" smtClean="0">
                <a:latin typeface="Dimbo" panose="020B0603010101010101" pitchFamily="34" charset="0"/>
              </a:rPr>
              <a:t> to </a:t>
            </a:r>
            <a:r>
              <a:rPr lang="fr-FR" sz="4800" dirty="0" err="1" smtClean="0">
                <a:latin typeface="Dimbo" panose="020B0603010101010101" pitchFamily="34" charset="0"/>
              </a:rPr>
              <a:t>respond</a:t>
            </a:r>
            <a:r>
              <a:rPr lang="fr-FR" sz="4800" dirty="0" smtClean="0">
                <a:latin typeface="Dimbo" panose="020B0603010101010101" pitchFamily="34" charset="0"/>
              </a:rPr>
              <a:t> in French to the question, ‘Comment ça va?’ 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La fille court dans l’autre direction et le garçon ________ triste.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err="1" smtClean="0">
                <a:latin typeface="Brady Bunch Remastered" panose="020B0600020202020204" pitchFamily="34" charset="0"/>
              </a:rPr>
              <a:t>Choose</a:t>
            </a:r>
            <a:r>
              <a:rPr lang="fr-FR" sz="4800" dirty="0" smtClean="0">
                <a:latin typeface="Brady Bunch Remastered" panose="020B0600020202020204" pitchFamily="34" charset="0"/>
              </a:rPr>
              <a:t> a group </a:t>
            </a:r>
            <a:r>
              <a:rPr lang="fr-FR" sz="4800" dirty="0" err="1" smtClean="0">
                <a:latin typeface="Brady Bunch Remastered" panose="020B0600020202020204" pitchFamily="34" charset="0"/>
              </a:rPr>
              <a:t>name</a:t>
            </a:r>
            <a:r>
              <a:rPr lang="fr-FR" sz="4800" dirty="0" smtClean="0">
                <a:latin typeface="Brady Bunch Remastered" panose="020B0600020202020204" pitchFamily="34" charset="0"/>
              </a:rPr>
              <a:t>!</a:t>
            </a:r>
            <a:r>
              <a:rPr lang="fr-FR" sz="4800" dirty="0" smtClean="0">
                <a:latin typeface="Brady Bunch Remastered" panose="020B0600020202020204" pitchFamily="34" charset="0"/>
              </a:rPr>
              <a:t/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48320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latin typeface="Brady Bunch Remastered" panose="020B0600020202020204" pitchFamily="34" charset="0"/>
              </a:rPr>
              <a:t>dauphins</a:t>
            </a:r>
          </a:p>
          <a:p>
            <a:pPr algn="ctr"/>
            <a:r>
              <a:rPr lang="fr-FR" sz="2800" dirty="0" smtClean="0">
                <a:latin typeface="Brady Bunch Remastered" panose="020B0600020202020204" pitchFamily="34" charset="0"/>
              </a:rPr>
              <a:t>(</a:t>
            </a:r>
            <a:r>
              <a:rPr lang="fr-FR" sz="2800" dirty="0" err="1" smtClean="0">
                <a:latin typeface="Brady Bunch Remastered" panose="020B0600020202020204" pitchFamily="34" charset="0"/>
              </a:rPr>
              <a:t>dolphins</a:t>
            </a:r>
            <a:r>
              <a:rPr lang="fr-FR" sz="2800" dirty="0" smtClean="0">
                <a:latin typeface="Brady Bunch Remastered" panose="020B0600020202020204" pitchFamily="34" charset="0"/>
              </a:rPr>
              <a:t>)</a:t>
            </a:r>
            <a:endParaRPr lang="fr-FR" sz="2800" dirty="0" smtClean="0"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latin typeface="Brady Bunch Remastered" panose="020B0600020202020204" pitchFamily="34" charset="0"/>
              </a:rPr>
              <a:t>oiseaux</a:t>
            </a:r>
          </a:p>
          <a:p>
            <a:pPr algn="ctr"/>
            <a:r>
              <a:rPr lang="fr-FR" sz="2800" dirty="0" smtClean="0">
                <a:latin typeface="Brady Bunch Remastered" panose="020B0600020202020204" pitchFamily="34" charset="0"/>
              </a:rPr>
              <a:t>(</a:t>
            </a:r>
            <a:r>
              <a:rPr lang="fr-FR" sz="2800" dirty="0" err="1" smtClean="0">
                <a:latin typeface="Brady Bunch Remastered" panose="020B0600020202020204" pitchFamily="34" charset="0"/>
              </a:rPr>
              <a:t>birds</a:t>
            </a:r>
            <a:r>
              <a:rPr lang="fr-FR" sz="2800" dirty="0" smtClean="0">
                <a:latin typeface="Brady Bunch Remastered" panose="020B0600020202020204" pitchFamily="34" charset="0"/>
              </a:rPr>
              <a:t>)</a:t>
            </a:r>
            <a:endParaRPr lang="fr-FR" sz="2800" dirty="0">
              <a:latin typeface="Brady Bunch Remastered" panose="020B0600020202020204" pitchFamily="34" charset="0"/>
            </a:endParaRPr>
          </a:p>
          <a:p>
            <a:pPr algn="ctr"/>
            <a:endParaRPr lang="fr-FR" sz="3600" dirty="0" smtClean="0"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requins</a:t>
            </a:r>
          </a:p>
          <a:p>
            <a:pPr algn="ctr"/>
            <a:r>
              <a:rPr lang="fr-FR" sz="2800" dirty="0" smtClean="0">
                <a:latin typeface="Brady Bunch Remastered" panose="020B0600020202020204" pitchFamily="34" charset="0"/>
              </a:rPr>
              <a:t>(</a:t>
            </a:r>
            <a:r>
              <a:rPr lang="fr-FR" sz="2800" dirty="0" err="1" smtClean="0">
                <a:latin typeface="Brady Bunch Remastered" panose="020B0600020202020204" pitchFamily="34" charset="0"/>
              </a:rPr>
              <a:t>sharks</a:t>
            </a:r>
            <a:r>
              <a:rPr lang="fr-FR" sz="2800" dirty="0" smtClean="0">
                <a:latin typeface="Brady Bunch Remastered" panose="020B0600020202020204" pitchFamily="34" charset="0"/>
              </a:rPr>
              <a:t>)</a:t>
            </a:r>
            <a:r>
              <a:rPr lang="fr-FR" sz="2800" dirty="0" smtClean="0">
                <a:latin typeface="Brady Bunch Remastered" panose="020B0600020202020204" pitchFamily="34" charset="0"/>
              </a:rPr>
              <a:t/>
            </a:r>
            <a:br>
              <a:rPr lang="fr-FR" sz="2800" dirty="0" smtClean="0">
                <a:latin typeface="Brady Bunch Remastered" panose="020B0600020202020204" pitchFamily="34" charset="0"/>
              </a:rPr>
            </a:br>
            <a:r>
              <a:rPr lang="fr-FR" sz="36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2800" dirty="0" smtClean="0">
                <a:latin typeface="Brady Bunch Remastered" panose="020B0600020202020204" pitchFamily="34" charset="0"/>
              </a:rPr>
              <a:t>(</a:t>
            </a:r>
            <a:r>
              <a:rPr lang="fr-FR" sz="2800" dirty="0" err="1" smtClean="0">
                <a:latin typeface="Brady Bunch Remastered" panose="020B0600020202020204" pitchFamily="34" charset="0"/>
              </a:rPr>
              <a:t>turtles</a:t>
            </a:r>
            <a:r>
              <a:rPr lang="fr-FR" sz="2800" dirty="0" smtClean="0">
                <a:latin typeface="Brady Bunch Remastered" panose="020B0600020202020204" pitchFamily="34" charset="0"/>
              </a:rPr>
              <a:t>)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latin typeface="Brady Bunch Remastered" panose="020B0600020202020204" pitchFamily="34" charset="0"/>
              </a:rPr>
              <a:t>ours</a:t>
            </a:r>
          </a:p>
          <a:p>
            <a:pPr algn="ctr"/>
            <a:r>
              <a:rPr lang="fr-FR" sz="2800" dirty="0" smtClean="0">
                <a:latin typeface="Brady Bunch Remastered" panose="020B0600020202020204" pitchFamily="34" charset="0"/>
              </a:rPr>
              <a:t>(</a:t>
            </a:r>
            <a:r>
              <a:rPr lang="fr-FR" sz="2800" dirty="0" err="1" smtClean="0">
                <a:latin typeface="Brady Bunch Remastered" panose="020B0600020202020204" pitchFamily="34" charset="0"/>
              </a:rPr>
              <a:t>bears</a:t>
            </a:r>
            <a:r>
              <a:rPr lang="fr-FR" sz="2800" dirty="0" smtClean="0">
                <a:latin typeface="Brady Bunch Remastered" panose="020B0600020202020204" pitchFamily="34" charset="0"/>
              </a:rPr>
              <a:t>)</a:t>
            </a:r>
            <a:br>
              <a:rPr lang="fr-FR" sz="2800" dirty="0" smtClean="0">
                <a:latin typeface="Brady Bunch Remastered" panose="020B0600020202020204" pitchFamily="34" charset="0"/>
              </a:rPr>
            </a:br>
            <a:r>
              <a:rPr lang="fr-FR" sz="3600" dirty="0" smtClean="0"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latin typeface="Brady Bunch Remastered" panose="020B0600020202020204" pitchFamily="34" charset="0"/>
              </a:rPr>
              <a:t>poissons</a:t>
            </a:r>
          </a:p>
          <a:p>
            <a:pPr algn="ctr"/>
            <a:r>
              <a:rPr lang="fr-FR" sz="2400" dirty="0" smtClean="0">
                <a:latin typeface="Brady Bunch Remastered" panose="020B0600020202020204" pitchFamily="34" charset="0"/>
              </a:rPr>
              <a:t>(</a:t>
            </a:r>
            <a:r>
              <a:rPr lang="fr-FR" sz="2400" dirty="0" err="1" smtClean="0">
                <a:latin typeface="Brady Bunch Remastered" panose="020B0600020202020204" pitchFamily="34" charset="0"/>
              </a:rPr>
              <a:t>fish</a:t>
            </a:r>
            <a:r>
              <a:rPr lang="fr-FR" sz="2400" dirty="0" smtClean="0">
                <a:latin typeface="Brady Bunch Remastered" panose="020B0600020202020204" pitchFamily="34" charset="0"/>
              </a:rPr>
              <a:t>)</a:t>
            </a:r>
          </a:p>
          <a:p>
            <a:pPr algn="ctr"/>
            <a:r>
              <a:rPr lang="fr-FR" sz="3600" dirty="0" smtClean="0">
                <a:latin typeface="Brady Bunch Remastered" panose="020B0600020202020204" pitchFamily="34" charset="0"/>
              </a:rPr>
              <a:t>Les Lions</a:t>
            </a:r>
            <a:endParaRPr lang="fr-FR" sz="36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40120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0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r>
              <a:rPr lang="fr-FR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Blanc</a:t>
            </a:r>
            <a:endParaRPr lang="fr-FR" sz="40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endParaRPr lang="fr-FR" sz="40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0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0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What</a:t>
            </a:r>
            <a:r>
              <a:rPr lang="fr-FR" sz="4000" dirty="0" smtClean="0">
                <a:latin typeface="Dimbo" panose="020B0603010101010101" pitchFamily="34" charset="0"/>
              </a:rPr>
              <a:t> phrase </a:t>
            </a:r>
            <a:r>
              <a:rPr lang="fr-FR" sz="4000" dirty="0" err="1" smtClean="0">
                <a:latin typeface="Dimbo" panose="020B0603010101010101" pitchFamily="34" charset="0"/>
              </a:rPr>
              <a:t>means</a:t>
            </a:r>
            <a:r>
              <a:rPr lang="fr-FR" sz="4000" dirty="0" smtClean="0">
                <a:latin typeface="Dimbo" panose="020B0603010101010101" pitchFamily="34" charset="0"/>
              </a:rPr>
              <a:t> ‘</a:t>
            </a:r>
            <a:r>
              <a:rPr lang="fr-FR" sz="4000" dirty="0" err="1" smtClean="0">
                <a:latin typeface="Dimbo" panose="020B0603010101010101" pitchFamily="34" charset="0"/>
              </a:rPr>
              <a:t>there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is</a:t>
            </a:r>
            <a:r>
              <a:rPr lang="fr-FR" sz="4000" dirty="0" smtClean="0">
                <a:latin typeface="Dimbo" panose="020B0603010101010101" pitchFamily="34" charset="0"/>
              </a:rPr>
              <a:t>’ or ‘</a:t>
            </a:r>
            <a:r>
              <a:rPr lang="fr-FR" sz="4000" dirty="0" err="1" smtClean="0">
                <a:latin typeface="Dimbo" panose="020B0603010101010101" pitchFamily="34" charset="0"/>
              </a:rPr>
              <a:t>there</a:t>
            </a:r>
            <a:r>
              <a:rPr lang="fr-FR" sz="4000" dirty="0" smtClean="0">
                <a:latin typeface="Dimbo" panose="020B0603010101010101" pitchFamily="34" charset="0"/>
              </a:rPr>
              <a:t> are’ in French ?</a:t>
            </a:r>
            <a:endParaRPr lang="fr-FR" sz="4000" dirty="0" smtClean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Madame Berndt ________ manger de la pizza.  C’est son plat préféré!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3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Give</a:t>
            </a:r>
            <a:r>
              <a:rPr lang="fr-FR" sz="4000" dirty="0" smtClean="0">
                <a:latin typeface="Dimbo" panose="020B0603010101010101" pitchFamily="34" charset="0"/>
              </a:rPr>
              <a:t> one </a:t>
            </a:r>
            <a:r>
              <a:rPr lang="fr-FR" sz="4000" dirty="0" err="1" smtClean="0">
                <a:latin typeface="Dimbo" panose="020B0603010101010101" pitchFamily="34" charset="0"/>
              </a:rPr>
              <a:t>fact</a:t>
            </a:r>
            <a:r>
              <a:rPr lang="fr-FR" sz="4000" dirty="0" smtClean="0">
                <a:latin typeface="Dimbo" panose="020B0603010101010101" pitchFamily="34" charset="0"/>
              </a:rPr>
              <a:t> in French about Bonhomme Carnaval.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9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942707"/>
            <a:ext cx="1179755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bank</a:t>
            </a:r>
            <a:r>
              <a:rPr lang="fr-FR" sz="4000" dirty="0" smtClean="0">
                <a:latin typeface="Dimbo" panose="020B0603010101010101" pitchFamily="34" charset="0"/>
              </a:rPr>
              <a:t> to </a:t>
            </a:r>
            <a:r>
              <a:rPr lang="fr-FR" sz="4000" dirty="0" err="1" smtClean="0">
                <a:latin typeface="Dimbo" panose="020B0603010101010101" pitchFamily="34" charset="0"/>
              </a:rPr>
              <a:t>correctly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complete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story.  One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will</a:t>
            </a:r>
            <a:r>
              <a:rPr lang="fr-FR" sz="4000" dirty="0" smtClean="0">
                <a:latin typeface="Dimbo" panose="020B0603010101010101" pitchFamily="34" charset="0"/>
              </a:rPr>
              <a:t> not </a:t>
            </a:r>
            <a:r>
              <a:rPr lang="fr-FR" sz="4000" dirty="0" err="1" smtClean="0">
                <a:latin typeface="Dimbo" panose="020B0603010101010101" pitchFamily="34" charset="0"/>
              </a:rPr>
              <a:t>be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used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Robert _______ en class.  Le professeur _____ que Robert dort, et elle _______ un marqueur _______ lui.  Le marquer __________ sa tête et Robert ____________ vite!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   se réveille       dort	     jette 	   voit	         frappe	 dit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63651" y="2743200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3053" y="2743200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7484" y="3415959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1986" y="3415959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4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571947" y="3415959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5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50017" y="4002909"/>
            <a:ext cx="772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prstClr val="black"/>
                </a:solidFill>
                <a:latin typeface="Dimbo" panose="020B0603010101010101" pitchFamily="34" charset="0"/>
              </a:rPr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7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‘a’ (has) to tell me </a:t>
            </a:r>
            <a:r>
              <a:rPr lang="fr-FR" sz="4000" dirty="0" err="1" smtClean="0">
                <a:latin typeface="Dimbo" panose="020B0603010101010101" pitchFamily="34" charset="0"/>
              </a:rPr>
              <a:t>someone’s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age</a:t>
            </a:r>
            <a:r>
              <a:rPr lang="fr-FR" sz="4000" dirty="0" smtClean="0">
                <a:latin typeface="Dimbo" panose="020B0603010101010101" pitchFamily="34" charset="0"/>
              </a:rPr>
              <a:t> in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class.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‘a’ (has) to </a:t>
            </a:r>
            <a:r>
              <a:rPr lang="fr-FR" sz="4000" dirty="0" err="1" smtClean="0">
                <a:latin typeface="Dimbo" panose="020B0603010101010101" pitchFamily="34" charset="0"/>
              </a:rPr>
              <a:t>say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something</a:t>
            </a:r>
            <a:r>
              <a:rPr lang="fr-FR" sz="4000" dirty="0" smtClean="0">
                <a:latin typeface="Dimbo" panose="020B0603010101010101" pitchFamily="34" charset="0"/>
              </a:rPr>
              <a:t> about </a:t>
            </a:r>
            <a:r>
              <a:rPr lang="fr-FR" sz="4000" dirty="0" err="1" smtClean="0">
                <a:latin typeface="Dimbo" panose="020B0603010101010101" pitchFamily="34" charset="0"/>
              </a:rPr>
              <a:t>who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owns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what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kind</a:t>
            </a:r>
            <a:r>
              <a:rPr lang="fr-FR" sz="4000" dirty="0" smtClean="0">
                <a:latin typeface="Dimbo" panose="020B0603010101010101" pitchFamily="34" charset="0"/>
              </a:rPr>
              <a:t> of pet in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class.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4968922" y="435883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63847" y="350994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521212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 </a:t>
                      </a:r>
                      <a:r>
                        <a:rPr lang="en-US" sz="2000" dirty="0" smtClean="0">
                          <a:latin typeface="Bodoni MT Black" panose="02070A03080606020203" pitchFamily="18" charset="0"/>
                        </a:rPr>
                        <a:t>ah</a:t>
                      </a:r>
                      <a:endParaRPr lang="en-US" sz="20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r>
                        <a:rPr lang="en-US" sz="1800" dirty="0" smtClean="0">
                          <a:latin typeface="Bodoni MT Black" panose="02070A03080606020203" pitchFamily="18" charset="0"/>
                        </a:rPr>
                        <a:t> bay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r>
                        <a:rPr lang="en-US" sz="2000" dirty="0" smtClean="0">
                          <a:latin typeface="Bodoni MT Black" panose="02070A03080606020203" pitchFamily="18" charset="0"/>
                        </a:rPr>
                        <a:t> say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 </a:t>
                      </a:r>
                      <a:r>
                        <a:rPr lang="en-US" sz="1400" dirty="0" smtClean="0">
                          <a:latin typeface="Bodoni MT Black" panose="02070A03080606020203" pitchFamily="18" charset="0"/>
                        </a:rPr>
                        <a:t>day</a:t>
                      </a:r>
                      <a:endParaRPr lang="en-US" sz="14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 </a:t>
                      </a:r>
                      <a:r>
                        <a:rPr lang="en-US" sz="1800" dirty="0" smtClean="0">
                          <a:latin typeface="Bodoni MT Black" panose="02070A03080606020203" pitchFamily="18" charset="0"/>
                        </a:rPr>
                        <a:t>uh</a:t>
                      </a:r>
                      <a:endParaRPr lang="en-US" sz="1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r>
                        <a:rPr lang="en-US" sz="40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2000" dirty="0" smtClean="0">
                          <a:latin typeface="Bodoni MT Black" panose="02070A03080606020203" pitchFamily="18" charset="0"/>
                        </a:rPr>
                        <a:t>jay</a:t>
                      </a:r>
                      <a:endParaRPr lang="en-US" sz="20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r>
                        <a:rPr lang="en-US" sz="18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Bodoni MT Black" panose="02070A03080606020203" pitchFamily="18" charset="0"/>
                        </a:rPr>
                        <a:t>osh</a:t>
                      </a:r>
                      <a:endParaRPr lang="en-US" sz="1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 </a:t>
                      </a:r>
                      <a:r>
                        <a:rPr lang="en-US" sz="2400" dirty="0" err="1" smtClean="0">
                          <a:latin typeface="Bodoni MT Black" panose="02070A03080606020203" pitchFamily="18" charset="0"/>
                        </a:rPr>
                        <a:t>eee</a:t>
                      </a:r>
                      <a:endParaRPr lang="en-US" sz="24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r>
                        <a:rPr lang="en-US" sz="3200" dirty="0" smtClean="0">
                          <a:latin typeface="Bodoni MT Black" panose="02070A03080606020203" pitchFamily="18" charset="0"/>
                        </a:rPr>
                        <a:t>un</a:t>
                      </a:r>
                      <a:endParaRPr lang="en-US" sz="32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r>
                        <a:rPr lang="en-US" sz="7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Bodoni MT Black" panose="02070A03080606020203" pitchFamily="18" charset="0"/>
                        </a:rPr>
                        <a:t>deux</a:t>
                      </a:r>
                      <a:endParaRPr lang="en-US" sz="21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r>
                        <a:rPr lang="en-US" sz="18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Bodoni MT Black" panose="02070A03080606020203" pitchFamily="18" charset="0"/>
                        </a:rPr>
                        <a:t>trois</a:t>
                      </a:r>
                      <a:endParaRPr lang="en-US" sz="1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r>
                        <a:rPr lang="en-US" sz="12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1200" dirty="0" err="1" smtClean="0">
                          <a:latin typeface="Bodoni MT Black" panose="02070A03080606020203" pitchFamily="18" charset="0"/>
                        </a:rPr>
                        <a:t>quatre</a:t>
                      </a:r>
                      <a:endParaRPr lang="en-US" sz="12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r>
                        <a:rPr lang="en-US" sz="2000" dirty="0" smtClean="0">
                          <a:latin typeface="Bodoni MT Black" panose="02070A03080606020203" pitchFamily="18" charset="0"/>
                        </a:rPr>
                        <a:t> cinq</a:t>
                      </a:r>
                      <a:endParaRPr lang="en-US" sz="20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 </a:t>
                      </a:r>
                      <a:r>
                        <a:rPr lang="en-US" sz="2400" dirty="0" smtClean="0">
                          <a:latin typeface="Bodoni MT Black" panose="02070A03080606020203" pitchFamily="18" charset="0"/>
                        </a:rPr>
                        <a:t>six</a:t>
                      </a:r>
                      <a:endParaRPr lang="en-US" sz="24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r>
                        <a:rPr lang="en-US" sz="700" dirty="0" smtClean="0">
                          <a:latin typeface="Bodoni MT Black" panose="02070A03080606020203" pitchFamily="18" charset="0"/>
                        </a:rPr>
                        <a:t> </a:t>
                      </a:r>
                      <a:r>
                        <a:rPr lang="en-US" sz="2200" dirty="0" smtClean="0">
                          <a:latin typeface="Bodoni MT Black" panose="02070A03080606020203" pitchFamily="18" charset="0"/>
                        </a:rPr>
                        <a:t>sept</a:t>
                      </a:r>
                      <a:endParaRPr lang="en-US" sz="22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3524" y="1841081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5060" y="533252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1297" y="2737409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50860" y="6134278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1363" y="61717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2633" y="5268167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8843" y="6134278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4952" y="4356781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9559" y="5282309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3818" y="5195453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80899" y="3520685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357533" y="4390772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035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894" y="352708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883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24" y="1761313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589" y="606732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15" y="605839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80802" y="351770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70" y="4371426"/>
            <a:ext cx="490294" cy="666857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6" y="1786276"/>
            <a:ext cx="490294" cy="666857"/>
          </a:xfrm>
          <a:prstGeom prst="rect">
            <a:avLst/>
          </a:prstGeom>
        </p:spPr>
      </p:pic>
      <p:sp>
        <p:nvSpPr>
          <p:cNvPr id="130" name="Rectangle 129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9833744" y="608255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495395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401203" y="1787244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615542" y="520986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867448" y="5178281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4958953" y="3529012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7416131" y="351790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/>
          <p:cNvSpPr/>
          <p:nvPr/>
        </p:nvSpPr>
        <p:spPr>
          <a:xfrm>
            <a:off x="3702063" y="351210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3693285" y="437406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/>
          <p:cNvSpPr/>
          <p:nvPr/>
        </p:nvSpPr>
        <p:spPr>
          <a:xfrm>
            <a:off x="8599015" y="2664712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85" grpId="0" animBg="1"/>
      <p:bldP spid="86" grpId="0" animBg="1"/>
      <p:bldP spid="104" grpId="0" animBg="1"/>
      <p:bldP spid="109" grpId="0" animBg="1"/>
      <p:bldP spid="113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40" grpId="0" animBg="1"/>
      <p:bldP spid="142" grpId="0" animBg="1"/>
      <p:bldP spid="144" grpId="0" animBg="1"/>
      <p:bldP spid="150" grpId="0" animBg="1"/>
      <p:bldP spid="152" grpId="0" animBg="1"/>
      <p:bldP spid="155" grpId="0" animBg="1"/>
      <p:bldP spid="157" grpId="0" animBg="1"/>
      <p:bldP spid="130" grpId="0" animBg="1"/>
      <p:bldP spid="131" grpId="0" animBg="1"/>
      <p:bldP spid="15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42949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Jean-Claude __________ à l’école avec sa maman.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38719" y="2018328"/>
            <a:ext cx="114532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err="1" smtClean="0">
                <a:latin typeface="Dimbo" panose="020B0603010101010101" pitchFamily="34" charset="0"/>
              </a:rPr>
              <a:t>You’re</a:t>
            </a:r>
            <a:r>
              <a:rPr lang="fr-FR" sz="4800" dirty="0" smtClean="0">
                <a:latin typeface="Dimbo" panose="020B0603010101010101" pitchFamily="34" charset="0"/>
              </a:rPr>
              <a:t> meeting </a:t>
            </a:r>
            <a:r>
              <a:rPr lang="fr-FR" sz="4800" dirty="0" err="1" smtClean="0">
                <a:latin typeface="Dimbo" panose="020B0603010101010101" pitchFamily="34" charset="0"/>
              </a:rPr>
              <a:t>someone</a:t>
            </a:r>
            <a:r>
              <a:rPr lang="fr-FR" sz="4800" dirty="0" smtClean="0">
                <a:latin typeface="Dimbo" panose="020B0603010101010101" pitchFamily="34" charset="0"/>
              </a:rPr>
              <a:t> new.  How </a:t>
            </a:r>
            <a:r>
              <a:rPr lang="fr-FR" sz="4800" dirty="0" err="1" smtClean="0">
                <a:latin typeface="Dimbo" panose="020B0603010101010101" pitchFamily="34" charset="0"/>
              </a:rPr>
              <a:t>would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err="1" smtClean="0">
                <a:latin typeface="Dimbo" panose="020B0603010101010101" pitchFamily="34" charset="0"/>
              </a:rPr>
              <a:t>you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err="1" smtClean="0">
                <a:latin typeface="Dimbo" panose="020B0603010101010101" pitchFamily="34" charset="0"/>
              </a:rPr>
              <a:t>introduce</a:t>
            </a:r>
            <a:r>
              <a:rPr lang="fr-FR" sz="4800" dirty="0" smtClean="0">
                <a:latin typeface="Dimbo" panose="020B0603010101010101" pitchFamily="34" charset="0"/>
              </a:rPr>
              <a:t> </a:t>
            </a:r>
            <a:r>
              <a:rPr lang="fr-FR" sz="4800" dirty="0" err="1" smtClean="0">
                <a:latin typeface="Dimbo" panose="020B0603010101010101" pitchFamily="34" charset="0"/>
              </a:rPr>
              <a:t>yourself</a:t>
            </a:r>
            <a:r>
              <a:rPr lang="fr-FR" sz="4800" dirty="0" smtClean="0">
                <a:latin typeface="Dimbo" panose="020B0603010101010101" pitchFamily="34" charset="0"/>
              </a:rPr>
              <a:t> to </a:t>
            </a:r>
            <a:r>
              <a:rPr lang="fr-FR" sz="4800" dirty="0" err="1" smtClean="0">
                <a:latin typeface="Dimbo" panose="020B0603010101010101" pitchFamily="34" charset="0"/>
              </a:rPr>
              <a:t>them</a:t>
            </a:r>
            <a:r>
              <a:rPr lang="fr-FR" sz="4800" dirty="0" smtClean="0">
                <a:latin typeface="Dimbo" panose="020B0603010101010101" pitchFamily="34" charset="0"/>
              </a:rPr>
              <a:t> in French?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Complete the sentence in a </a:t>
            </a:r>
            <a:r>
              <a:rPr lang="fr-FR" sz="4000" dirty="0" err="1">
                <a:latin typeface="Dimbo" panose="020B0603010101010101" pitchFamily="34" charset="0"/>
              </a:rPr>
              <a:t>logical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err="1">
                <a:latin typeface="Dimbo" panose="020B0603010101010101" pitchFamily="34" charset="0"/>
              </a:rPr>
              <a:t>way</a:t>
            </a:r>
            <a:r>
              <a:rPr lang="fr-FR" sz="4000" dirty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Marie voit son professeur et elle lui _____ « Bonjour! »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Use the </a:t>
            </a:r>
            <a:r>
              <a:rPr lang="fr-FR" sz="4000" dirty="0" err="1" smtClean="0">
                <a:latin typeface="Dimbo" panose="020B0603010101010101" pitchFamily="34" charset="0"/>
              </a:rPr>
              <a:t>word</a:t>
            </a:r>
            <a:r>
              <a:rPr lang="fr-FR" sz="4000" dirty="0" smtClean="0">
                <a:latin typeface="Dimbo" panose="020B0603010101010101" pitchFamily="34" charset="0"/>
              </a:rPr>
              <a:t> ‘habite’ to </a:t>
            </a:r>
            <a:r>
              <a:rPr lang="fr-FR" sz="4000" dirty="0" err="1" smtClean="0">
                <a:latin typeface="Dimbo" panose="020B0603010101010101" pitchFamily="34" charset="0"/>
              </a:rPr>
              <a:t>say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someone</a:t>
            </a:r>
            <a:r>
              <a:rPr lang="fr-FR" sz="4000" dirty="0" smtClean="0">
                <a:latin typeface="Dimbo" panose="020B0603010101010101" pitchFamily="34" charset="0"/>
              </a:rPr>
              <a:t> in </a:t>
            </a:r>
            <a:r>
              <a:rPr lang="fr-FR" sz="4000" dirty="0" err="1" smtClean="0">
                <a:latin typeface="Dimbo" panose="020B0603010101010101" pitchFamily="34" charset="0"/>
              </a:rPr>
              <a:t>this</a:t>
            </a:r>
            <a:r>
              <a:rPr lang="fr-FR" sz="4000" dirty="0" smtClean="0">
                <a:latin typeface="Dimbo" panose="020B0603010101010101" pitchFamily="34" charset="0"/>
              </a:rPr>
              <a:t> class </a:t>
            </a:r>
            <a:r>
              <a:rPr lang="fr-FR" sz="4000" dirty="0" err="1" smtClean="0">
                <a:latin typeface="Dimbo" panose="020B0603010101010101" pitchFamily="34" charset="0"/>
              </a:rPr>
              <a:t>lives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4017</TotalTime>
  <Words>531</Words>
  <Application>Microsoft Office PowerPoint</Application>
  <PresentationFormat>Widescreen</PresentationFormat>
  <Paragraphs>117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37</cp:revision>
  <dcterms:created xsi:type="dcterms:W3CDTF">2013-11-22T11:47:18Z</dcterms:created>
  <dcterms:modified xsi:type="dcterms:W3CDTF">2016-10-13T12:44:39Z</dcterms:modified>
</cp:coreProperties>
</file>